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268" r:id="rId3"/>
    <p:sldId id="257" r:id="rId4"/>
    <p:sldId id="289" r:id="rId5"/>
    <p:sldId id="290" r:id="rId6"/>
    <p:sldId id="260" r:id="rId7"/>
    <p:sldId id="258" r:id="rId8"/>
    <p:sldId id="282" r:id="rId9"/>
    <p:sldId id="259" r:id="rId10"/>
    <p:sldId id="281" r:id="rId11"/>
    <p:sldId id="287" r:id="rId12"/>
    <p:sldId id="280" r:id="rId13"/>
    <p:sldId id="301" r:id="rId14"/>
    <p:sldId id="302" r:id="rId15"/>
    <p:sldId id="292" r:id="rId16"/>
    <p:sldId id="293" r:id="rId17"/>
    <p:sldId id="294" r:id="rId18"/>
    <p:sldId id="299" r:id="rId19"/>
    <p:sldId id="295" r:id="rId20"/>
    <p:sldId id="296" r:id="rId21"/>
    <p:sldId id="297" r:id="rId22"/>
    <p:sldId id="306" r:id="rId23"/>
    <p:sldId id="308" r:id="rId24"/>
    <p:sldId id="303" r:id="rId25"/>
    <p:sldId id="300" r:id="rId26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5000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  <a:srgbClr val="462300"/>
    <a:srgbClr val="1C3D58"/>
    <a:srgbClr val="FF8989"/>
    <a:srgbClr val="2F1444"/>
    <a:srgbClr val="D27D00"/>
    <a:srgbClr val="FF9900"/>
    <a:srgbClr val="2A1500"/>
    <a:srgbClr val="172A51"/>
    <a:srgbClr val="1652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324" autoAdjust="0"/>
    <p:restoredTop sz="99352" autoAdjust="0"/>
  </p:normalViewPr>
  <p:slideViewPr>
    <p:cSldViewPr>
      <p:cViewPr varScale="1">
        <p:scale>
          <a:sx n="73" d="100"/>
          <a:sy n="73" d="100"/>
        </p:scale>
        <p:origin x="-9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55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defTabSz="928688">
              <a:spcBef>
                <a:spcPct val="0"/>
              </a:spcBef>
              <a:defRPr sz="1200" u="none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1200" u="none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defTabSz="928688">
              <a:spcBef>
                <a:spcPct val="0"/>
              </a:spcBef>
              <a:defRPr sz="1200" u="none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638" y="8807450"/>
            <a:ext cx="30273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spcBef>
                <a:spcPct val="0"/>
              </a:spcBef>
              <a:defRPr sz="1200" u="none"/>
            </a:lvl1pPr>
          </a:lstStyle>
          <a:p>
            <a:fld id="{A0ECBB4C-FDB7-4D7F-BF8B-0BA511C927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3A9A9-2296-44EB-9A13-9E376BD4499D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9A74D-0DA3-44A1-829A-BE550DC97F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F14583-5E2F-46D4-A3F2-6BBF57139B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26AEB-8ECB-46B5-9FB0-60DD4E314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89DCF-8F51-47A8-B901-A9850860CC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DF6A8F-8C4E-4BB0-9BF5-45C7D8218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F2A17D-1ACD-4943-AD6F-9725BECBA0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16851-C5DC-4B70-80B7-9EAF89C68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47C4E-CA1C-4D3F-A7E5-AD944D8453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06257-B458-4099-9667-A18D13FA6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243DC-48C9-4D44-B97E-7E8FFCB47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FB1A9-8CB7-4A41-9154-9517C1DC73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ECF6F-3A1C-4CCF-8C79-4AAE8B60FD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CA399-1F00-4E91-9A0D-43CA31FB3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7DB62-6F81-4F8A-A514-11D198DE1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D5031-036B-4433-A292-7F3973F22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u="none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u="none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u="none"/>
            </a:lvl1pPr>
          </a:lstStyle>
          <a:p>
            <a:fld id="{DDAE0284-A8F5-400A-A695-5D82F75AA0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worldofpoetry.org/images/wop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399"/>
            <a:ext cx="8991600" cy="582189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0"/>
            <a:ext cx="88392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	Simile						Metaphor 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 Your eyes are like sunshine. 			You are my sunshine.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 He eats like a pig. 				He is a pig.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You are like a rock. 				 You are a rock.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You are as happy as a clown. 			 You are a clown.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He is as stubborn as a mule. 			He is a mule.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The world is like a stage. 				The world is a stage.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The noise is like music to my ears.	 		The noise is music to my ears.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Her heart is like gold. 				Her heart is gold.</a:t>
            </a:r>
          </a:p>
          <a:p>
            <a:pPr algn="just"/>
            <a:r>
              <a:rPr lang="en-US" sz="2800" b="1" u="none" dirty="0" smtClean="0">
                <a:solidFill>
                  <a:schemeClr val="bg1"/>
                </a:solidFill>
                <a:latin typeface="French Script MT" pitchFamily="66" charset="0"/>
                <a:cs typeface="Vijaya" pitchFamily="34" charset="0"/>
              </a:rPr>
              <a:t>Your thoughts are like a storm. 			Your thoughts are a storm.</a:t>
            </a:r>
            <a:endParaRPr lang="en-US" sz="2800" b="1" u="none" dirty="0">
              <a:solidFill>
                <a:schemeClr val="bg1"/>
              </a:solidFill>
              <a:latin typeface="French Script MT" pitchFamily="66" charset="0"/>
              <a:cs typeface="Vijaya" pitchFamily="34" charset="0"/>
            </a:endParaRPr>
          </a:p>
        </p:txBody>
      </p:sp>
      <p:pic>
        <p:nvPicPr>
          <p:cNvPr id="25602" name="Picture 2" descr="http://kathytemean.files.wordpress.com/2010/04/metaphor2.jpg?w=5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3E3E3E"/>
              </a:clrFrom>
              <a:clrTo>
                <a:srgbClr val="3E3E3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3619499"/>
            <a:ext cx="2162175" cy="32385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MPj04007140000[1]"/>
          <p:cNvPicPr>
            <a:picLocks noChangeAspect="1" noChangeArrowheads="1"/>
          </p:cNvPicPr>
          <p:nvPr/>
        </p:nvPicPr>
        <p:blipFill>
          <a:blip r:embed="rId3" cstate="print">
            <a:lum bright="-8000" contrast="18000"/>
          </a:blip>
          <a:stretch>
            <a:fillRect/>
          </a:stretch>
        </p:blipFill>
        <p:spPr bwMode="auto">
          <a:xfrm>
            <a:off x="152400" y="838200"/>
            <a:ext cx="8762999" cy="5838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914399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bg1"/>
                </a:solidFill>
                <a:latin typeface="Shruti" pitchFamily="34" charset="0"/>
                <a:cs typeface="Shruti" pitchFamily="34" charset="0"/>
              </a:rPr>
              <a:t>Sonnet: a poem of fourteen lines in iambic pentameter.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62200" y="1676400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z="18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1800" dirty="0" smtClean="0">
                <a:latin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</a:rPr>
            </a:br>
            <a:endParaRPr lang="en-US" sz="1800" dirty="0" smtClean="0">
              <a:latin typeface="Times New Roman" pitchFamily="18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0" y="685800"/>
            <a:ext cx="8839200" cy="1360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algn="ctr">
              <a:spcBef>
                <a:spcPct val="50000"/>
              </a:spcBef>
            </a:pPr>
            <a:r>
              <a:rPr lang="en-US" sz="2000" b="1" u="none" dirty="0">
                <a:solidFill>
                  <a:srgbClr val="FF0000"/>
                </a:solidFill>
                <a:latin typeface="Tempus Sans ITC" pitchFamily="82" charset="0"/>
              </a:rPr>
              <a:t>The New </a:t>
            </a:r>
            <a:r>
              <a:rPr lang="en-US" sz="2000" b="1" u="none" dirty="0" smtClean="0">
                <a:solidFill>
                  <a:srgbClr val="FF0000"/>
                </a:solidFill>
                <a:latin typeface="Tempus Sans ITC" pitchFamily="82" charset="0"/>
              </a:rPr>
              <a:t>Colossus</a:t>
            </a:r>
          </a:p>
          <a:p>
            <a:pPr lvl="1">
              <a:spcBef>
                <a:spcPct val="50000"/>
              </a:spcBef>
            </a:pPr>
            <a:r>
              <a:rPr lang="en-US" sz="2000" b="1" u="none" dirty="0">
                <a:solidFill>
                  <a:schemeClr val="bg1"/>
                </a:solidFill>
                <a:latin typeface="Tempus Sans ITC" pitchFamily="82" charset="0"/>
              </a:rPr>
              <a:t/>
            </a:r>
            <a:br>
              <a:rPr lang="en-US" sz="2000" b="1" u="none" dirty="0">
                <a:solidFill>
                  <a:schemeClr val="bg1"/>
                </a:solidFill>
                <a:latin typeface="Tempus Sans ITC" pitchFamily="82" charset="0"/>
              </a:rPr>
            </a:b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Not like the brazen giant of Greek fame, (a)      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With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conquering limbs astride from land to land; (b)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Here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at our sea-washed, sunset gates shall stand (b)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A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mighty woman with a torch, whose flame (a)      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Is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the imprisoned lightning, and her name (a)      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Mother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of Exiles. From her beacon-hand (b)   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Glows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world-wide welcome; her mild eyes command (b)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The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air-bridged harbor that twin cities frame. (a) </a:t>
            </a:r>
            <a:b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</a:br>
            <a:endParaRPr lang="en-US" sz="3600" b="1" u="none" dirty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"Keep, ancient lands, your storied pomp!" cries she (c)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With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silent lips. "Give me your tired, your poor, (d)</a:t>
            </a:r>
            <a:b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</a:b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Your huddled masses yearning to breathe free, (c) 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The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wretched refuse of your teeming shore. (d) </a:t>
            </a:r>
            <a:b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</a:b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Send these, the homeless, tempest-</a:t>
            </a:r>
            <a:r>
              <a:rPr lang="en-US" sz="3600" b="1" u="none" dirty="0" err="1">
                <a:solidFill>
                  <a:srgbClr val="FF0000"/>
                </a:solidFill>
                <a:latin typeface="Tempus Sans ITC" pitchFamily="82" charset="0"/>
              </a:rPr>
              <a:t>tost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 to me, (c)                  </a:t>
            </a:r>
            <a:endParaRPr lang="en-US" sz="3600" b="1" u="none" dirty="0" smtClean="0">
              <a:solidFill>
                <a:srgbClr val="FF0000"/>
              </a:solidFill>
              <a:latin typeface="Tempus Sans ITC" pitchFamily="82" charset="0"/>
            </a:endParaRP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I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lift my lamp beside the golden door!" (d) </a:t>
            </a:r>
          </a:p>
          <a:p>
            <a:pPr lvl="1">
              <a:spcBef>
                <a:spcPct val="50000"/>
              </a:spcBef>
            </a:pPr>
            <a:r>
              <a:rPr lang="en-US" sz="3600" b="1" u="none" dirty="0" smtClean="0">
                <a:solidFill>
                  <a:srgbClr val="FF0000"/>
                </a:solidFill>
                <a:latin typeface="Tempus Sans ITC" pitchFamily="82" charset="0"/>
              </a:rPr>
              <a:t>						-Emma </a:t>
            </a:r>
            <a:r>
              <a:rPr lang="en-US" sz="3600" b="1" u="none" dirty="0">
                <a:solidFill>
                  <a:srgbClr val="FF0000"/>
                </a:solidFill>
                <a:latin typeface="Tempus Sans ITC" pitchFamily="82" charset="0"/>
              </a:rPr>
              <a:t>Lazarus, 1883</a:t>
            </a:r>
          </a:p>
        </p:txBody>
      </p:sp>
    </p:spTree>
    <p:custDataLst>
      <p:tags r:id="rId1"/>
    </p:custDataLst>
  </p:cSld>
  <p:clrMapOvr>
    <a:masterClrMapping/>
  </p:clrMapOvr>
  <p:transition advTm="37705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5800" y="593725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000" b="1" i="1" u="none" dirty="0">
                <a:solidFill>
                  <a:schemeClr val="bg1"/>
                </a:solidFill>
                <a:latin typeface="Bradley Hand ITC" pitchFamily="66" charset="0"/>
              </a:rPr>
              <a:t>Irony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2514600" y="228600"/>
            <a:ext cx="6629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u="none" dirty="0">
                <a:solidFill>
                  <a:schemeClr val="bg1"/>
                </a:solidFill>
                <a:latin typeface="Bradley Hand ITC" pitchFamily="66" charset="0"/>
              </a:rPr>
              <a:t>When something that wasn’t expected </a:t>
            </a:r>
            <a:r>
              <a:rPr lang="en-US" sz="3200" b="1" u="none" dirty="0" smtClean="0">
                <a:solidFill>
                  <a:schemeClr val="bg1"/>
                </a:solidFill>
                <a:latin typeface="Bradley Hand ITC" pitchFamily="66" charset="0"/>
              </a:rPr>
              <a:t>happens,  or </a:t>
            </a:r>
            <a:r>
              <a:rPr lang="en-US" sz="3200" b="1" u="none" dirty="0">
                <a:solidFill>
                  <a:schemeClr val="bg1"/>
                </a:solidFill>
                <a:latin typeface="Bradley Hand ITC" pitchFamily="66" charset="0"/>
              </a:rPr>
              <a:t>when the opposite of what is expected happens.</a:t>
            </a:r>
          </a:p>
          <a:p>
            <a:endParaRPr lang="en-US" u="none" dirty="0"/>
          </a:p>
        </p:txBody>
      </p:sp>
      <p:sp>
        <p:nvSpPr>
          <p:cNvPr id="7" name="Rectangle 6"/>
          <p:cNvSpPr/>
          <p:nvPr/>
        </p:nvSpPr>
        <p:spPr>
          <a:xfrm>
            <a:off x="457200" y="4191000"/>
            <a:ext cx="57912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  <a:t>"Water, water, everywhere,</a:t>
            </a:r>
            <a:b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</a:br>
            <a: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  <a:t>And all the boards did shrink; </a:t>
            </a:r>
            <a:b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</a:br>
            <a: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  <a:t>Water, water, everywhere, </a:t>
            </a:r>
            <a:b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</a:br>
            <a:r>
              <a:rPr lang="en-US" sz="32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  <a:t>Nor any drop to drink.“</a:t>
            </a:r>
          </a:p>
          <a:p>
            <a:pPr algn="r"/>
            <a:r>
              <a:rPr lang="en-US" sz="2000" u="none" dirty="0" smtClean="0">
                <a:solidFill>
                  <a:schemeClr val="bg1"/>
                </a:solidFill>
                <a:latin typeface="Bauhaus 93" pitchFamily="82" charset="0"/>
                <a:ea typeface="SimHei" pitchFamily="49" charset="-122"/>
              </a:rPr>
              <a:t>-Coleridge ”Rhyme Of The Ancient Mariner”</a:t>
            </a:r>
            <a:endParaRPr lang="en-US" sz="3200" u="none" dirty="0">
              <a:solidFill>
                <a:schemeClr val="bg1"/>
              </a:solidFill>
              <a:latin typeface="Bauhaus 93" pitchFamily="82" charset="0"/>
              <a:ea typeface="SimHei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42000"/>
          </a:blip>
          <a:srcRect l="19319" t="41866" r="21130" b="21539"/>
          <a:stretch>
            <a:fillRect/>
          </a:stretch>
        </p:blipFill>
        <p:spPr bwMode="auto">
          <a:xfrm>
            <a:off x="0" y="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120" t="39038" r="20586" b="18802"/>
          <a:stretch>
            <a:fillRect/>
          </a:stretch>
        </p:blipFill>
        <p:spPr bwMode="auto">
          <a:xfrm>
            <a:off x="228600" y="2971800"/>
            <a:ext cx="8915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72400" cy="1143000"/>
          </a:xfrm>
        </p:spPr>
        <p:txBody>
          <a:bodyPr/>
          <a:lstStyle/>
          <a:p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Mood</a:t>
            </a:r>
            <a:br>
              <a:rPr lang="en-US" sz="5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</a:br>
            <a:r>
              <a:rPr lang="en-US" sz="5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is</a:t>
            </a:r>
            <a:endParaRPr lang="en-US" sz="5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ccordingtobridgett.com/wp-content/uploads/2012/07/attitud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80000" contrast="58000"/>
          </a:blip>
          <a:srcRect/>
          <a:stretch>
            <a:fillRect/>
          </a:stretch>
        </p:blipFill>
        <p:spPr bwMode="auto">
          <a:xfrm>
            <a:off x="0" y="325523"/>
            <a:ext cx="8686800" cy="6532477"/>
          </a:xfrm>
          <a:prstGeom prst="rect">
            <a:avLst/>
          </a:prstGeom>
          <a:noFill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4267200" cy="1905000"/>
          </a:xfrm>
        </p:spPr>
        <p:txBody>
          <a:bodyPr/>
          <a:lstStyle/>
          <a:p>
            <a:r>
              <a:rPr lang="en-US" sz="6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Tone</a:t>
            </a:r>
            <a:br>
              <a:rPr lang="en-US" sz="6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</a:br>
            <a:r>
              <a:rPr lang="en-US" sz="6600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is</a:t>
            </a:r>
            <a:endParaRPr lang="en-US" sz="6600" dirty="0">
              <a:solidFill>
                <a:srgbClr val="CC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36" t="27542" r="21106" b="9242"/>
          <a:stretch>
            <a:fillRect/>
          </a:stretch>
        </p:blipFill>
        <p:spPr bwMode="auto">
          <a:xfrm>
            <a:off x="0" y="457201"/>
            <a:ext cx="9144000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irework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1828800"/>
            <a:ext cx="4572000" cy="4572000"/>
          </a:xfrm>
          <a:prstGeom prst="rect">
            <a:avLst/>
          </a:prstGeom>
        </p:spPr>
      </p:pic>
      <p:pic>
        <p:nvPicPr>
          <p:cNvPr id="41986" name="Picture 2" descr="http://www.brooklynvegan.com/img/music2/fireworks1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228600"/>
            <a:ext cx="3352800" cy="37052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i="1" dirty="0" smtClean="0">
                <a:solidFill>
                  <a:srgbClr val="C00000"/>
                </a:solidFill>
                <a:latin typeface="Tempus Sans ITC" pitchFamily="82" charset="0"/>
              </a:rPr>
              <a:t>Sound Devices</a:t>
            </a:r>
            <a:endParaRPr lang="en-US" sz="7200" b="1" i="1" dirty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-1066800" y="31242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empus Sans ITC" pitchFamily="82" charset="0"/>
                <a:ea typeface="+mj-ea"/>
                <a:cs typeface="+mj-cs"/>
              </a:rPr>
              <a:t>Playing with words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empus Sans ITC" pitchFamily="82" charset="0"/>
                <a:ea typeface="+mj-ea"/>
                <a:cs typeface="+mj-cs"/>
              </a:rPr>
              <a:t>….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" y="5181600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i="1" u="none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Rhythm, Rhyme, Repetition, Alliteration, Assonance, Onomatopoeia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609600"/>
            <a:ext cx="8458200" cy="5486400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Assonance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When the same vowel sound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in words is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</a:rPr>
              <a:t>used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  <a:cs typeface="Aharoni" pitchFamily="2" charset="-79"/>
              </a:rPr>
              <a:t>repeatedly in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  <a:cs typeface="Aharoni" pitchFamily="2" charset="-79"/>
              </a:rPr>
              <a:t>a piece of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auhaus 93" pitchFamily="82" charset="0"/>
                <a:cs typeface="Aharoni" pitchFamily="2" charset="-79"/>
              </a:rPr>
              <a:t>writing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1800" dirty="0">
              <a:solidFill>
                <a:schemeClr val="accent1">
                  <a:lumMod val="50000"/>
                </a:schemeClr>
              </a:solidFill>
              <a:latin typeface="Bauhaus 93" pitchFamily="82" charset="0"/>
              <a:cs typeface="Aharoni" pitchFamily="2" charset="-79"/>
            </a:endParaRP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“H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ow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 n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ow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, br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ow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n c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ow.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  <a:cs typeface="Aharoni" pitchFamily="2" charset="-79"/>
              </a:rPr>
              <a:t>” </a:t>
            </a:r>
          </a:p>
          <a:p>
            <a:pPr lvl="0">
              <a:lnSpc>
                <a:spcPct val="90000"/>
              </a:lnSpc>
              <a:buNone/>
            </a:pPr>
            <a:endParaRPr lang="en-US" sz="36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  <a:cs typeface="Aharoni" pitchFamily="2" charset="-79"/>
            </a:endParaRP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"D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o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y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ou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like bl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ue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?"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600" dirty="0">
              <a:solidFill>
                <a:schemeClr val="accent1">
                  <a:lumMod val="50000"/>
                </a:schemeClr>
              </a:solidFill>
              <a:latin typeface="Bauhaus 93" pitchFamily="82" charset="0"/>
            </a:endParaRP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That is the w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ay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we will pr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ay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 tod</a:t>
            </a:r>
            <a:r>
              <a:rPr lang="en-US" sz="2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ay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, ok</a:t>
            </a: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ay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?</a:t>
            </a:r>
          </a:p>
        </p:txBody>
      </p:sp>
      <p:pic>
        <p:nvPicPr>
          <p:cNvPr id="7" name="Picture 7" descr="MCj041744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352800"/>
            <a:ext cx="1954213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58267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Alliteration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12954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58267E"/>
                </a:solidFill>
                <a:effectLst/>
                <a:uLnTx/>
                <a:uFillTx/>
                <a:latin typeface="Aharoni" pitchFamily="2" charset="-79"/>
                <a:cs typeface="Aharoni" pitchFamily="2" charset="-79"/>
              </a:rPr>
              <a:t>When the same beginning sound is used in words that are adjacent in a poem, usually </a:t>
            </a:r>
            <a:r>
              <a:rPr lang="en-US" sz="2800" b="1" i="1" u="none" kern="0" dirty="0" smtClean="0">
                <a:solidFill>
                  <a:srgbClr val="58267E"/>
                </a:solidFill>
                <a:latin typeface="Aharoni" pitchFamily="2" charset="-79"/>
                <a:cs typeface="Aharoni" pitchFamily="2" charset="-79"/>
              </a:rPr>
              <a:t>     </a:t>
            </a:r>
            <a:r>
              <a:rPr kumimoji="0" lang="en-US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58267E"/>
                </a:solidFill>
                <a:effectLst/>
                <a:uLnTx/>
                <a:uFillTx/>
                <a:latin typeface="Aharoni" pitchFamily="2" charset="-79"/>
                <a:cs typeface="Aharoni" pitchFamily="2" charset="-79"/>
              </a:rPr>
              <a:t>a consonant.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58267E"/>
              </a:solidFill>
              <a:effectLst/>
              <a:uLnTx/>
              <a:uFillTx/>
              <a:latin typeface="Aharoni" pitchFamily="2" charset="-79"/>
              <a:cs typeface="Aharoni" pitchFamily="2" charset="-79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 u="none" dirty="0" smtClean="0">
                <a:solidFill>
                  <a:srgbClr val="58267E"/>
                </a:solidFill>
                <a:latin typeface="Aharoni" pitchFamily="2" charset="-79"/>
                <a:cs typeface="Aharoni" pitchFamily="2" charset="-79"/>
              </a:rPr>
              <a:t>Dandy Dancing Dog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58267E"/>
              </a:solidFill>
              <a:effectLst/>
              <a:uLnTx/>
              <a:uFillTx/>
              <a:latin typeface="Aharoni" pitchFamily="2" charset="-79"/>
              <a:cs typeface="Aharoni" pitchFamily="2" charset="-79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2800" b="1" u="none" kern="0" dirty="0" smtClean="0">
              <a:solidFill>
                <a:srgbClr val="58267E"/>
              </a:solidFill>
              <a:latin typeface="Aharoni" pitchFamily="2" charset="-79"/>
              <a:cs typeface="Aharoni" pitchFamily="2" charset="-79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58267E"/>
              </a:solidFill>
              <a:effectLst/>
              <a:uLnTx/>
              <a:uFillTx/>
              <a:latin typeface="Aharoni" pitchFamily="2" charset="-79"/>
              <a:cs typeface="Aharoni" pitchFamily="2" charset="-79"/>
            </a:endParaRPr>
          </a:p>
          <a:p>
            <a:pPr marL="4000500" lvl="8" indent="-342900">
              <a:spcBef>
                <a:spcPct val="20000"/>
              </a:spcBef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58267E"/>
                </a:solidFill>
                <a:effectLst/>
                <a:uLnTx/>
                <a:uFillTx/>
                <a:latin typeface="Aharoni" pitchFamily="2" charset="-79"/>
                <a:cs typeface="Aharoni" pitchFamily="2" charset="-79"/>
              </a:rPr>
              <a:t>			Lovely Lady</a:t>
            </a:r>
          </a:p>
        </p:txBody>
      </p:sp>
      <p:pic>
        <p:nvPicPr>
          <p:cNvPr id="39938" name="Picture 2" descr="http://www.graphix1.co.uk/wp-content/uploads/2011/03/The_Lovely_Lady_Gaga_by_Chicken_Priest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667000"/>
            <a:ext cx="3467099" cy="249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https://encrypted-tbn3.gstatic.com/images?q=tbn:ANd9GcSlc0JKCOXOUtf2QLOayM6Pb6h-MReAz3FcZlXLG1KALyV_ZUM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810000"/>
            <a:ext cx="2286000" cy="20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t0.gstatic.com/images?q=tbn:ANd9GcS6z5el1vKBF-sann3xVAKg9tIpED7HzqeWsTltC56t_JbEq3ks135mU4q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0971" cy="7086600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z="5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Tempus Sans ITC"/>
              </a:rPr>
              <a:t>Onomatopoeia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Tempus Sans ITC"/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eTempus Sans ITC"/>
            </a:endParaRP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286000"/>
            <a:ext cx="4800600" cy="144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i="1" dirty="0" smtClean="0">
                <a:latin typeface="ReTempus Sans ITC"/>
              </a:rPr>
              <a:t>   </a:t>
            </a:r>
            <a:r>
              <a:rPr lang="en-US" sz="3600" i="1" dirty="0" smtClean="0">
                <a:solidFill>
                  <a:schemeClr val="bg1"/>
                </a:solidFill>
                <a:latin typeface="ReTempus Sans ITC"/>
              </a:rPr>
              <a:t>A word that   imitates the sound   it represents 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8194" name="Picture 2" descr="http://www.writerscafe.org/uploads/stories/ee9f6a81c072587d375258f6cba9e256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2000"/>
          </a:blip>
          <a:stretch>
            <a:fillRect/>
          </a:stretch>
        </p:blipFill>
        <p:spPr bwMode="auto">
          <a:xfrm rot="549117">
            <a:off x="4584060" y="2008313"/>
            <a:ext cx="2438400" cy="226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splash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4038600"/>
            <a:ext cx="2880529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bell-ringing-thumb1646763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1400" y="304800"/>
            <a:ext cx="1219200" cy="1164336"/>
          </a:xfrm>
          <a:prstGeom prst="rect">
            <a:avLst/>
          </a:prstGeom>
        </p:spPr>
      </p:pic>
      <p:sp>
        <p:nvSpPr>
          <p:cNvPr id="15" name="Double Wave 14"/>
          <p:cNvSpPr/>
          <p:nvPr/>
        </p:nvSpPr>
        <p:spPr>
          <a:xfrm>
            <a:off x="3657600" y="5029200"/>
            <a:ext cx="5486400" cy="1600199"/>
          </a:xfrm>
          <a:prstGeom prst="doubleWave">
            <a:avLst>
              <a:gd name="adj1" fmla="val 9658"/>
              <a:gd name="adj2" fmla="val 5465"/>
            </a:avLst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0" scaled="1"/>
            <a:tileRect/>
          </a:gra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 anchor="ctr">
            <a:prstTxWarp prst="textDoubleWave1">
              <a:avLst>
                <a:gd name="adj1" fmla="val 12500"/>
                <a:gd name="adj2" fmla="val 10000"/>
              </a:avLst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u="none" spc="1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flutter</a:t>
            </a:r>
            <a:endParaRPr lang="en-US" sz="5400" b="1" u="none" spc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" name="Picture 19" descr="clap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1400" y="2667000"/>
            <a:ext cx="1523800" cy="1828561"/>
          </a:xfrm>
          <a:prstGeom prst="rect">
            <a:avLst/>
          </a:prstGeom>
        </p:spPr>
      </p:pic>
      <p:pic>
        <p:nvPicPr>
          <p:cNvPr id="10" name="Picture 9" descr="dog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AEC9"/>
              </a:clrFrom>
              <a:clrTo>
                <a:srgbClr val="FEAEC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0"/>
            <a:ext cx="2098964" cy="1922318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2000"/>
          </a:blip>
          <a:srcRect l="19542" t="30321" r="17584" b="15392"/>
          <a:stretch>
            <a:fillRect/>
          </a:stretch>
        </p:blipFill>
        <p:spPr bwMode="auto">
          <a:xfrm>
            <a:off x="609600" y="304800"/>
            <a:ext cx="800100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3429000" cy="1143000"/>
          </a:xfrm>
        </p:spPr>
        <p:txBody>
          <a:bodyPr/>
          <a:lstStyle/>
          <a:p>
            <a:pPr eaLnBrk="1" hangingPunct="1"/>
            <a:r>
              <a:rPr lang="en-US" sz="8000" dirty="0" smtClean="0">
                <a:solidFill>
                  <a:srgbClr val="1C3D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Rhyme</a:t>
            </a:r>
            <a:endParaRPr lang="en-US" sz="8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915400" cy="4876800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itchFamily="2" charset="2"/>
              <a:buChar char="Ø"/>
            </a:pPr>
            <a:r>
              <a:rPr lang="en-US" sz="4000" dirty="0" smtClean="0">
                <a:solidFill>
                  <a:srgbClr val="1F4F7B"/>
                </a:solidFill>
                <a:latin typeface="Bauhaus 93" pitchFamily="82" charset="0"/>
              </a:rPr>
              <a:t>External Rhyme: 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2800" dirty="0" smtClean="0">
                <a:solidFill>
                  <a:srgbClr val="1F4F7B"/>
                </a:solidFill>
                <a:latin typeface="Bauhaus 93" pitchFamily="82" charset="0"/>
              </a:rPr>
              <a:t>		Word endings that sound alike at the end of lines</a:t>
            </a:r>
            <a:endParaRPr lang="en-US" sz="4000" dirty="0" smtClean="0">
              <a:solidFill>
                <a:srgbClr val="1F4F7B"/>
              </a:solidFill>
              <a:latin typeface="Bauhaus 93" pitchFamily="82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			I love </a:t>
            </a:r>
            <a:r>
              <a:rPr lang="en-US" sz="2800" i="1" u="sng" dirty="0" smtClean="0">
                <a:solidFill>
                  <a:srgbClr val="1F4F7B"/>
                </a:solidFill>
                <a:latin typeface="Bauhaus 93" pitchFamily="82" charset="0"/>
              </a:rPr>
              <a:t>school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			 It is </a:t>
            </a:r>
            <a:r>
              <a:rPr lang="en-US" sz="2800" i="1" u="sng" dirty="0" smtClean="0">
                <a:solidFill>
                  <a:srgbClr val="1F4F7B"/>
                </a:solidFill>
                <a:latin typeface="Bauhaus 93" pitchFamily="82" charset="0"/>
              </a:rPr>
              <a:t>cool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n-US" sz="2800" i="1" u="sng" dirty="0" smtClean="0">
              <a:solidFill>
                <a:srgbClr val="1F4F7B"/>
              </a:solidFill>
              <a:latin typeface="Bauhaus 93" pitchFamily="82" charset="0"/>
            </a:endParaRPr>
          </a:p>
          <a:p>
            <a:pPr eaLnBrk="1" hangingPunct="1">
              <a:spcBef>
                <a:spcPts val="0"/>
              </a:spcBef>
              <a:buFont typeface="Wingdings" pitchFamily="2" charset="2"/>
              <a:buChar char="Ø"/>
            </a:pPr>
            <a:r>
              <a:rPr lang="en-US" sz="4000" dirty="0" smtClean="0">
                <a:solidFill>
                  <a:srgbClr val="1F4F7B"/>
                </a:solidFill>
                <a:latin typeface="Bauhaus 93" pitchFamily="82" charset="0"/>
              </a:rPr>
              <a:t>Internal Rhyme: 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4000" dirty="0" smtClean="0">
                <a:solidFill>
                  <a:srgbClr val="1F4F7B"/>
                </a:solidFill>
                <a:latin typeface="Bauhaus 93" pitchFamily="82" charset="0"/>
              </a:rPr>
              <a:t>		</a:t>
            </a:r>
            <a:r>
              <a:rPr lang="en-US" sz="2800" dirty="0" smtClean="0">
                <a:solidFill>
                  <a:srgbClr val="1F4F7B"/>
                </a:solidFill>
                <a:latin typeface="Bauhaus 93" pitchFamily="82" charset="0"/>
              </a:rPr>
              <a:t>Word endings that sound alike within a line 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			I went on a </a:t>
            </a:r>
            <a:r>
              <a:rPr lang="en-US" sz="2800" i="1" u="sng" dirty="0" smtClean="0">
                <a:solidFill>
                  <a:srgbClr val="1F4F7B"/>
                </a:solidFill>
                <a:latin typeface="Bauhaus 93" pitchFamily="82" charset="0"/>
              </a:rPr>
              <a:t>trip</a:t>
            </a: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 in a </a:t>
            </a:r>
            <a:r>
              <a:rPr lang="en-US" sz="2800" i="1" u="sng" dirty="0" smtClean="0">
                <a:solidFill>
                  <a:srgbClr val="1F4F7B"/>
                </a:solidFill>
                <a:latin typeface="Bauhaus 93" pitchFamily="82" charset="0"/>
              </a:rPr>
              <a:t>ship</a:t>
            </a: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 far </a:t>
            </a:r>
            <a:r>
              <a:rPr lang="en-US" sz="2800" i="1" dirty="0" err="1" smtClean="0">
                <a:solidFill>
                  <a:srgbClr val="1F4F7B"/>
                </a:solidFill>
                <a:latin typeface="Bauhaus 93" pitchFamily="82" charset="0"/>
              </a:rPr>
              <a:t>far</a:t>
            </a:r>
            <a:r>
              <a:rPr lang="en-US" sz="2800" i="1" dirty="0" smtClean="0">
                <a:solidFill>
                  <a:srgbClr val="1F4F7B"/>
                </a:solidFill>
                <a:latin typeface="Bauhaus 93" pitchFamily="82" charset="0"/>
              </a:rPr>
              <a:t> away.</a:t>
            </a:r>
            <a:r>
              <a:rPr lang="en-US" sz="2800" dirty="0" smtClean="0">
                <a:solidFill>
                  <a:schemeClr val="accent6"/>
                </a:solidFill>
                <a:latin typeface="Bauhaus 93" pitchFamily="82" charset="0"/>
              </a:rPr>
              <a:t>	</a:t>
            </a:r>
            <a:r>
              <a:rPr lang="en-US" sz="2800" dirty="0" smtClean="0"/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6" name="WordArt 8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8610600" cy="2057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6000" u="none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Figurative Language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-228600" y="1447800"/>
            <a:ext cx="9677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4000" u="none" dirty="0">
                <a:solidFill>
                  <a:schemeClr val="accent1">
                    <a:lumMod val="75000"/>
                  </a:schemeClr>
                </a:solidFill>
                <a:latin typeface="Bauhaus 93" pitchFamily="82" charset="0"/>
              </a:rPr>
              <a:t>When the Author of a poem writes </a:t>
            </a:r>
            <a:endParaRPr lang="en-US" sz="4000" u="none" dirty="0" smtClean="0">
              <a:solidFill>
                <a:schemeClr val="accent1">
                  <a:lumMod val="75000"/>
                </a:schemeClr>
              </a:solidFill>
              <a:latin typeface="Bauhaus 93" pitchFamily="82" charset="0"/>
            </a:endParaRPr>
          </a:p>
          <a:p>
            <a:pPr algn="ctr">
              <a:spcBef>
                <a:spcPts val="0"/>
              </a:spcBef>
            </a:pPr>
            <a:r>
              <a:rPr lang="en-US" sz="4000" u="none" dirty="0" smtClean="0">
                <a:solidFill>
                  <a:schemeClr val="accent1">
                    <a:lumMod val="75000"/>
                  </a:schemeClr>
                </a:solidFill>
                <a:latin typeface="Bauhaus 93" pitchFamily="82" charset="0"/>
              </a:rPr>
              <a:t>something</a:t>
            </a:r>
            <a:r>
              <a:rPr lang="en-US" sz="4000" u="none" dirty="0">
                <a:solidFill>
                  <a:schemeClr val="accent1">
                    <a:lumMod val="75000"/>
                  </a:schemeClr>
                </a:solidFill>
                <a:latin typeface="Bauhaus 93" pitchFamily="82" charset="0"/>
              </a:rPr>
              <a:t>, but doesn’t </a:t>
            </a:r>
            <a:r>
              <a:rPr lang="en-US" sz="4000" u="none" dirty="0" smtClean="0">
                <a:solidFill>
                  <a:schemeClr val="accent1">
                    <a:lumMod val="75000"/>
                  </a:schemeClr>
                </a:solidFill>
                <a:latin typeface="Bauhaus 93" pitchFamily="82" charset="0"/>
              </a:rPr>
              <a:t>mean </a:t>
            </a:r>
            <a:r>
              <a:rPr lang="en-US" sz="4000" u="none" dirty="0">
                <a:solidFill>
                  <a:schemeClr val="accent1">
                    <a:lumMod val="75000"/>
                  </a:schemeClr>
                </a:solidFill>
                <a:latin typeface="Bauhaus 93" pitchFamily="82" charset="0"/>
              </a:rPr>
              <a:t>it literally.</a:t>
            </a:r>
          </a:p>
          <a:p>
            <a:pPr>
              <a:spcBef>
                <a:spcPts val="0"/>
              </a:spcBef>
            </a:pPr>
            <a:endParaRPr lang="en-US" sz="3200" u="none" dirty="0">
              <a:solidFill>
                <a:srgbClr val="CC99FF"/>
              </a:solidFill>
              <a:latin typeface="Bauhaus 93" pitchFamily="82" charset="0"/>
            </a:endParaRPr>
          </a:p>
        </p:txBody>
      </p:sp>
      <p:pic>
        <p:nvPicPr>
          <p:cNvPr id="27650" name="Picture 2" descr="http://schools.nashua.edu/middle/lime/SiteCollectionImages/Figurative%20Language%20Wordl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12668">
            <a:off x="491726" y="2685813"/>
            <a:ext cx="8272156" cy="4181475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 animBg="1"/>
      <p:bldP spid="4813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>
                <a:alpha val="78000"/>
              </a:srgb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50000" contrast="12000"/>
          </a:blip>
          <a:srcRect l="15777" t="30612" r="16417" b="16267"/>
          <a:stretch>
            <a:fillRect/>
          </a:stretch>
        </p:blipFill>
        <p:spPr bwMode="auto">
          <a:xfrm>
            <a:off x="228600" y="0"/>
            <a:ext cx="86868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Rhyme Scheme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US" sz="400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The pattern of end rhyme in a poem. The pattern is charted by assigning a letter of the alphabet, beginning with the letter a, to each line. Lines that rhyme are given the same letter. </a:t>
            </a:r>
          </a:p>
          <a:p>
            <a:pPr>
              <a:lnSpc>
                <a:spcPct val="80000"/>
              </a:lnSpc>
              <a:buNone/>
              <a:defRPr/>
            </a:pPr>
            <a:endParaRPr lang="en-US" dirty="0" smtClean="0">
              <a:solidFill>
                <a:srgbClr val="462300"/>
              </a:solidFill>
              <a:latin typeface="Bauhaus 93" pitchFamily="82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2057400" y="3962400"/>
            <a:ext cx="596265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u="none" kern="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Up in the sky			a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u="none" kern="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I see a cloud			b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u="none" kern="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I like to fly			a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u="none" kern="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I listen closely  		c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u="none" kern="0" dirty="0" smtClean="0">
                <a:solidFill>
                  <a:srgbClr val="462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itchFamily="82" charset="0"/>
              </a:rPr>
              <a:t>I do not hear a sound 	b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3.gstatic.com/images?q=tbn:ANd9GcS9UnWGeTyMWXesfN-bIXTgYr2zUyHyEmvWv8Wot2_ftrQLbIzQ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6000"/>
          </a:blip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</p:spPr>
      </p:pic>
      <p:sp>
        <p:nvSpPr>
          <p:cNvPr id="14339" name="Text Box 1027"/>
          <p:cNvSpPr txBox="1">
            <a:spLocks noChangeArrowheads="1"/>
          </p:cNvSpPr>
          <p:nvPr/>
        </p:nvSpPr>
        <p:spPr bwMode="auto">
          <a:xfrm>
            <a:off x="631825" y="6778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u="none"/>
          </a:p>
        </p:txBody>
      </p:sp>
      <p:sp>
        <p:nvSpPr>
          <p:cNvPr id="14344" name="Text Box 1032"/>
          <p:cNvSpPr txBox="1">
            <a:spLocks noChangeArrowheads="1"/>
          </p:cNvSpPr>
          <p:nvPr/>
        </p:nvSpPr>
        <p:spPr bwMode="auto">
          <a:xfrm>
            <a:off x="304800" y="990600"/>
            <a:ext cx="7162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b="1" i="1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Repetition is when a word or phrase is repeated just once or in one specific area of the poem.</a:t>
            </a:r>
          </a:p>
        </p:txBody>
      </p:sp>
      <p:sp>
        <p:nvSpPr>
          <p:cNvPr id="7" name="Text Box 1032"/>
          <p:cNvSpPr txBox="1">
            <a:spLocks noChangeArrowheads="1"/>
          </p:cNvSpPr>
          <p:nvPr/>
        </p:nvSpPr>
        <p:spPr bwMode="auto">
          <a:xfrm>
            <a:off x="3200400" y="4343400"/>
            <a:ext cx="6477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9600" b="1" i="1" u="none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Repetition</a:t>
            </a:r>
            <a:endParaRPr lang="en-US" sz="9600" b="1" i="1" u="none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itchFamily="82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.flickr.com/1359/955690427_d283899c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677400" cy="73914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1"/>
            <a:ext cx="9144000" cy="7863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The Tide Rises, the Tide Falls</a:t>
            </a:r>
          </a:p>
          <a:p>
            <a:pPr algn="ctr"/>
            <a:r>
              <a:rPr lang="en-US" sz="14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1807–1882 Henry Wadsworth Longfellow </a:t>
            </a:r>
          </a:p>
          <a:p>
            <a:r>
              <a:rPr lang="en-US" sz="1600" b="1" u="none" dirty="0" smtClean="0">
                <a:solidFill>
                  <a:srgbClr val="FFC000"/>
                </a:solidFill>
                <a:latin typeface="SimHei" pitchFamily="49" charset="-122"/>
                <a:ea typeface="SimHei" pitchFamily="49" charset="-122"/>
              </a:rPr>
              <a:t>The tide rises, the tide falls, </a:t>
            </a:r>
            <a:endParaRPr lang="en-US" b="1" u="none" dirty="0" smtClean="0">
              <a:solidFill>
                <a:srgbClr val="FFC000"/>
              </a:solidFill>
              <a:latin typeface="SimHei" pitchFamily="49" charset="-122"/>
              <a:ea typeface="SimHei" pitchFamily="49" charset="-122"/>
            </a:endParaRPr>
          </a:p>
          <a:p>
            <a:r>
              <a:rPr lang="en-US" sz="1600" b="1" u="none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SimHei" pitchFamily="49" charset="-122"/>
                <a:ea typeface="SimHei" pitchFamily="49" charset="-122"/>
              </a:rPr>
              <a:t>The twilight darkens, the curlew calls;</a:t>
            </a:r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Along the sea-sands damp and brown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The </a:t>
            </a:r>
            <a:r>
              <a:rPr lang="en-US" sz="1600" b="1" u="none" dirty="0" err="1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traveller</a:t>
            </a:r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 hastens toward the town,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      And </a:t>
            </a:r>
            <a:r>
              <a:rPr lang="en-US" sz="1600" b="1" u="none" dirty="0" smtClean="0">
                <a:solidFill>
                  <a:srgbClr val="FFC000"/>
                </a:solidFill>
                <a:latin typeface="SimHei" pitchFamily="49" charset="-122"/>
                <a:ea typeface="SimHei" pitchFamily="49" charset="-122"/>
              </a:rPr>
              <a:t>the tide rises, the tide falls.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/>
            </a:r>
            <a:b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</a:br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Darkness settles on roofs and walls,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But the sea, the sea in the darkness calls;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The little waves, with their soft, white hands,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Efface the footprints in the sands,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      			And </a:t>
            </a:r>
            <a:r>
              <a:rPr lang="en-US" sz="1600" b="1" u="none" dirty="0" smtClean="0">
                <a:solidFill>
                  <a:srgbClr val="FFC000"/>
                </a:solidFill>
                <a:latin typeface="SimHei" pitchFamily="49" charset="-122"/>
                <a:ea typeface="SimHei" pitchFamily="49" charset="-122"/>
              </a:rPr>
              <a:t>the tide rises, the tide falls.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/>
            </a:r>
            <a:b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</a:br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		The morning breaks; the steeds in their stalls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		Stamp and neigh, as the hostler calls;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		The day returns, but nevermore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				Returns the </a:t>
            </a:r>
            <a:r>
              <a:rPr lang="en-US" sz="1600" b="1" u="none" dirty="0" err="1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traveller</a:t>
            </a:r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 to the shore, </a:t>
            </a:r>
          </a:p>
          <a:p>
            <a:r>
              <a:rPr lang="en-US" sz="1600" b="1" u="none" dirty="0" smtClean="0">
                <a:solidFill>
                  <a:srgbClr val="FFFF00"/>
                </a:solidFill>
                <a:latin typeface="SimHei" pitchFamily="49" charset="-122"/>
                <a:ea typeface="SimHei" pitchFamily="49" charset="-122"/>
              </a:rPr>
              <a:t>     				 	And </a:t>
            </a:r>
            <a:r>
              <a:rPr lang="en-US" sz="1600" b="1" u="none" dirty="0" smtClean="0">
                <a:solidFill>
                  <a:srgbClr val="FFC000"/>
                </a:solidFill>
                <a:latin typeface="SimHei" pitchFamily="49" charset="-122"/>
                <a:ea typeface="SimHei" pitchFamily="49" charset="-122"/>
              </a:rPr>
              <a:t>the tide rises, the tide falls.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encrypted-tbn3.gstatic.com/images?q=tbn:ANd9GcQ0xqYVATEpTM-SZjOwKcnN-u02Nuv8MRka8s_xQxCLXBGbagLAfQ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-12000"/>
          </a:blip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0" y="2286000"/>
            <a:ext cx="4572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criticism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condemn.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hostility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fight.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ridicule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be shy.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tolerance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be patient.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encouragement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confidence.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304800"/>
            <a:ext cx="89915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none" dirty="0" smtClean="0">
                <a:solidFill>
                  <a:srgbClr val="7030A0"/>
                </a:solidFill>
                <a:latin typeface="Bradley Hand ITC" pitchFamily="66" charset="0"/>
              </a:rPr>
              <a:t>Parallel Structure </a:t>
            </a:r>
            <a:r>
              <a:rPr lang="en-US" sz="2800" b="1" u="none" dirty="0" smtClean="0">
                <a:solidFill>
                  <a:srgbClr val="7030A0"/>
                </a:solidFill>
                <a:latin typeface="Bradley Hand ITC" pitchFamily="66" charset="0"/>
              </a:rPr>
              <a:t>is using the same sentence structure for more than one line of poetry.  The  lines use the same pattern of nouns,  verb, and adjectives, but express a different idea.  </a:t>
            </a:r>
            <a:endParaRPr lang="en-US" sz="2800" b="1" u="none" dirty="0">
              <a:solidFill>
                <a:srgbClr val="7030A0"/>
              </a:solidFill>
              <a:latin typeface="Bradley Hand ITC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1981200"/>
            <a:ext cx="4572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praise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appreciate.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fairness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justice.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</a:t>
            </a:r>
            <a:r>
              <a:rPr lang="en-US" sz="2000" b="1" i="1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security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faith.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approval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like himself. </a:t>
            </a:r>
          </a:p>
          <a:p>
            <a:pPr algn="ctr"/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If a child lives with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acceptance and friendship </a:t>
            </a:r>
          </a:p>
          <a:p>
            <a:pPr algn="ctr"/>
            <a:r>
              <a:rPr lang="en-US" sz="2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He learns to </a:t>
            </a:r>
            <a:r>
              <a:rPr lang="en-US" sz="2000" b="1" i="1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</a:rPr>
              <a:t>find love in the world. </a:t>
            </a:r>
            <a:endParaRPr lang="en-US" sz="2000" b="1" u="none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1"/>
          <p:cNvSpPr txBox="1">
            <a:spLocks noChangeArrowheads="1"/>
          </p:cNvSpPr>
          <p:nvPr/>
        </p:nvSpPr>
        <p:spPr bwMode="auto">
          <a:xfrm>
            <a:off x="304800" y="2438400"/>
            <a:ext cx="3581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i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Refrain is </a:t>
            </a:r>
            <a:r>
              <a:rPr lang="en-US" sz="3200" b="1" i="1" u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when       a </a:t>
            </a:r>
            <a:r>
              <a:rPr lang="en-US" sz="3200" b="1" i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poem </a:t>
            </a:r>
            <a:r>
              <a:rPr lang="en-US" sz="3200" b="1" i="1" u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repeats  entire  lines  or  more  several    times </a:t>
            </a:r>
            <a:r>
              <a:rPr lang="en-US" sz="3200" b="1" i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throughout.</a:t>
            </a:r>
          </a:p>
          <a:p>
            <a:r>
              <a:rPr lang="en-US" sz="3200" b="1" i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Like the chorus </a:t>
            </a:r>
            <a:r>
              <a:rPr lang="en-US" sz="3200" b="1" i="1" u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     	       of </a:t>
            </a:r>
            <a:r>
              <a:rPr lang="en-US" sz="3200" b="1" i="1" u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a </a:t>
            </a:r>
            <a:r>
              <a:rPr lang="en-US" sz="3200" b="1" i="1" u="none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empus Sans ITC" pitchFamily="82" charset="0"/>
              </a:rPr>
              <a:t>song.</a:t>
            </a:r>
            <a:endParaRPr lang="en-US" sz="3200" b="1" i="1" u="none" dirty="0">
              <a:solidFill>
                <a:schemeClr val="accent1">
                  <a:lumMod val="60000"/>
                  <a:lumOff val="40000"/>
                </a:schemeClr>
              </a:solidFill>
              <a:latin typeface="Tempus Sans ITC" pitchFamily="82" charset="0"/>
            </a:endParaRPr>
          </a:p>
        </p:txBody>
      </p:sp>
      <p:sp>
        <p:nvSpPr>
          <p:cNvPr id="3" name="WordArt 1028"/>
          <p:cNvSpPr>
            <a:spLocks noChangeArrowheads="1" noChangeShapeType="1" noTextEdit="1"/>
          </p:cNvSpPr>
          <p:nvPr/>
        </p:nvSpPr>
        <p:spPr bwMode="auto">
          <a:xfrm rot="20085785">
            <a:off x="609600" y="457200"/>
            <a:ext cx="1981200" cy="13716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solidFill>
                  <a:srgbClr val="FF6600"/>
                </a:solidFill>
                <a:latin typeface="Impact"/>
              </a:rPr>
              <a:t>Refrain</a:t>
            </a:r>
          </a:p>
        </p:txBody>
      </p:sp>
      <p:pic>
        <p:nvPicPr>
          <p:cNvPr id="4" name="Picture 1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0"/>
            <a:ext cx="5432425" cy="65532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static.com/images?q=tbn:ANd9GcRLc4ebbeJQx_Twt3JpRIJhs6x_P8HIB51NzFe64PfwcZaBLL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742761" cy="63245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56388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4400" b="1" i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mienne" pitchFamily="82" charset="0"/>
              </a:rPr>
              <a:t> The  beat  pattern  or  flow of sound created by the arrangement of stressed and unstressed syllables in a line of poetry.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  <p:pic>
        <p:nvPicPr>
          <p:cNvPr id="4" name="Picture 6" descr="EN0063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6886">
            <a:off x="5000464" y="3531598"/>
            <a:ext cx="2286000" cy="2708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EN00631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57200"/>
            <a:ext cx="2427288" cy="3468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EN00303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92469">
            <a:off x="2176769" y="4704964"/>
            <a:ext cx="1217613" cy="1416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3" name="WordArt 9"/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867400" cy="2557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107763" dir="13500000" sx="125000" sy="125000" algn="br" rotWithShape="0">
                    <a:srgbClr val="868686"/>
                  </a:outerShdw>
                </a:effectLst>
                <a:latin typeface="Arial Black"/>
              </a:rPr>
              <a:t>Personification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362200" y="4406205"/>
            <a:ext cx="4953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none" dirty="0">
                <a:solidFill>
                  <a:schemeClr val="accent2"/>
                </a:solidFill>
                <a:latin typeface="Snap ITC" pitchFamily="82" charset="0"/>
              </a:rPr>
              <a:t>When human like qualities are given to an animal or object</a:t>
            </a:r>
            <a:r>
              <a:rPr lang="en-US" sz="2800" u="none" dirty="0" smtClean="0">
                <a:solidFill>
                  <a:schemeClr val="accent2"/>
                </a:solidFill>
                <a:latin typeface="Snap ITC" pitchFamily="82" charset="0"/>
              </a:rPr>
              <a:t>.</a:t>
            </a:r>
            <a:endParaRPr lang="en-US" sz="2800" u="none" dirty="0">
              <a:solidFill>
                <a:schemeClr val="accent2"/>
              </a:solidFill>
              <a:latin typeface="Snap ITC" pitchFamily="82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82331">
            <a:off x="533400" y="4724400"/>
            <a:ext cx="1336675" cy="133667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62254">
            <a:off x="7648530" y="74993"/>
            <a:ext cx="1074738" cy="142875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07242">
            <a:off x="3780586" y="174128"/>
            <a:ext cx="1268413" cy="139382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85597">
            <a:off x="1143000" y="304800"/>
            <a:ext cx="949325" cy="1222375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8" name="Picture 4" descr="MPj04224510000[1]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3487737"/>
            <a:ext cx="350520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at a hor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71450"/>
            <a:ext cx="8610600" cy="645795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terary Devices Onomatopoeia Thumbnail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908" y="0"/>
            <a:ext cx="8376183" cy="68580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4114800" y="2057400"/>
            <a:ext cx="4648200" cy="1676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Imagery</a:t>
            </a:r>
          </a:p>
        </p:txBody>
      </p:sp>
      <p:pic>
        <p:nvPicPr>
          <p:cNvPr id="6148" name="Picture 4" descr="BD0881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417888"/>
            <a:ext cx="3074988" cy="3440112"/>
          </a:xfrm>
          <a:prstGeom prst="rect">
            <a:avLst/>
          </a:prstGeom>
          <a:noFill/>
        </p:spPr>
      </p:pic>
      <p:pic>
        <p:nvPicPr>
          <p:cNvPr id="6151" name="Picture 7" descr="DD0048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588" y="990600"/>
            <a:ext cx="4570412" cy="1046163"/>
          </a:xfrm>
          <a:prstGeom prst="rect">
            <a:avLst/>
          </a:prstGeom>
          <a:noFill/>
        </p:spPr>
      </p:pic>
      <p:pic>
        <p:nvPicPr>
          <p:cNvPr id="6152" name="Picture 8" descr="DD0048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52400"/>
            <a:ext cx="4540250" cy="1047750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705600" y="3581400"/>
            <a:ext cx="24384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u="none" dirty="0">
                <a:latin typeface="Vivaldi" pitchFamily="66" charset="0"/>
              </a:rPr>
              <a:t>When the author </a:t>
            </a:r>
            <a:r>
              <a:rPr lang="en-US" sz="3200" b="1" u="none" dirty="0" smtClean="0">
                <a:latin typeface="Vivaldi" pitchFamily="66" charset="0"/>
              </a:rPr>
              <a:t>makes sensory  feelings or pictures appear in your mind  using words </a:t>
            </a:r>
            <a:endParaRPr lang="en-US" sz="3200" b="1" u="none" dirty="0">
              <a:latin typeface="Vivaldi" pitchFamily="66" charset="0"/>
            </a:endParaRPr>
          </a:p>
          <a:p>
            <a:endParaRPr lang="en-US" b="1" u="none" dirty="0">
              <a:latin typeface="Techno" pitchFamily="2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09600" y="1371600"/>
            <a:ext cx="304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u="none" dirty="0">
                <a:latin typeface="Vivaldi" pitchFamily="66" charset="0"/>
              </a:rPr>
              <a:t>In a poem, you can often see the images the author writes about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971800"/>
            <a:ext cx="3657600" cy="241935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0" y="5562600"/>
            <a:ext cx="33528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i="1" u="none" dirty="0">
                <a:latin typeface="Vivaldi" pitchFamily="66" charset="0"/>
              </a:rPr>
              <a:t>The spring flowers, vibrant, electrified with the newness of</a:t>
            </a:r>
            <a:r>
              <a:rPr lang="en-US" sz="2800" b="1" i="1" u="none" dirty="0">
                <a:latin typeface="Vivaldi" pitchFamily="66" charset="0"/>
              </a:rPr>
              <a:t> </a:t>
            </a:r>
            <a:r>
              <a:rPr lang="en-US" sz="2000" b="1" i="1" u="none" dirty="0">
                <a:latin typeface="Vivaldi" pitchFamily="66" charset="0"/>
              </a:rPr>
              <a:t>spring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53" grpId="0" autoUpdateAnimBg="0"/>
      <p:bldP spid="615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Similes  </a:t>
            </a:r>
            <a:br>
              <a:rPr lang="en-US" sz="48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</a:br>
            <a:r>
              <a:rPr lang="en-US" sz="32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compare two  things using </a:t>
            </a:r>
            <a:r>
              <a:rPr lang="en-US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like</a:t>
            </a:r>
            <a:r>
              <a:rPr lang="en-US" sz="3200" b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  or </a:t>
            </a:r>
            <a:r>
              <a:rPr lang="en-US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as.</a:t>
            </a:r>
            <a:br>
              <a:rPr lang="en-US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</a:br>
            <a:r>
              <a:rPr lang="en-US" sz="4800" i="1" dirty="0" smtClean="0">
                <a:latin typeface="Tempus Sans ITC" pitchFamily="82" charset="0"/>
              </a:rPr>
              <a:t> </a:t>
            </a:r>
            <a:endParaRPr lang="en-US" sz="4800" b="1" dirty="0">
              <a:solidFill>
                <a:srgbClr val="6600CC"/>
              </a:solidFill>
              <a:latin typeface="Tempus Sans ITC" pitchFamily="82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2362200"/>
            <a:ext cx="5181600" cy="3276600"/>
          </a:xfrm>
        </p:spPr>
        <p:txBody>
          <a:bodyPr/>
          <a:lstStyle/>
          <a:p>
            <a:pPr algn="ctr">
              <a:buNone/>
            </a:pPr>
            <a:r>
              <a:rPr lang="en-US" sz="2800" dirty="0" smtClean="0">
                <a:latin typeface="Tempus Sans ITC" pitchFamily="82" charset="0"/>
              </a:rPr>
              <a:t>The </a:t>
            </a:r>
            <a:r>
              <a:rPr lang="en-US" sz="2800" dirty="0">
                <a:latin typeface="Tempus Sans ITC" pitchFamily="82" charset="0"/>
              </a:rPr>
              <a:t>river is peaceful, </a:t>
            </a:r>
            <a:endParaRPr lang="en-US" sz="2800" dirty="0" smtClean="0">
              <a:latin typeface="Tempus Sans ITC" pitchFamily="82" charset="0"/>
            </a:endParaRPr>
          </a:p>
          <a:p>
            <a:pPr algn="ctr">
              <a:buNone/>
            </a:pPr>
            <a:r>
              <a:rPr lang="en-US" sz="2800" b="1" dirty="0" smtClean="0">
                <a:solidFill>
                  <a:srgbClr val="6600CC"/>
                </a:solidFill>
                <a:latin typeface="Tempus Sans ITC" pitchFamily="82" charset="0"/>
              </a:rPr>
              <a:t>like</a:t>
            </a:r>
            <a:r>
              <a:rPr lang="en-US" sz="2800" dirty="0" smtClean="0">
                <a:latin typeface="Tempus Sans ITC" pitchFamily="82" charset="0"/>
              </a:rPr>
              <a:t> </a:t>
            </a:r>
            <a:r>
              <a:rPr lang="en-US" sz="2800" dirty="0">
                <a:latin typeface="Tempus Sans ITC" pitchFamily="82" charset="0"/>
              </a:rPr>
              <a:t>a new baby sleeping</a:t>
            </a:r>
            <a:r>
              <a:rPr lang="en-US" sz="2800" dirty="0" smtClean="0">
                <a:latin typeface="Tempus Sans ITC" pitchFamily="82" charset="0"/>
              </a:rPr>
              <a:t>.</a:t>
            </a:r>
          </a:p>
          <a:p>
            <a:pPr algn="ctr">
              <a:buNone/>
            </a:pPr>
            <a:endParaRPr lang="en-US" sz="2800" dirty="0" smtClean="0">
              <a:latin typeface="Tempus Sans ITC" pitchFamily="82" charset="0"/>
            </a:endParaRPr>
          </a:p>
          <a:p>
            <a:pPr algn="ctr">
              <a:buNone/>
            </a:pPr>
            <a:r>
              <a:rPr lang="en-US" sz="2800" dirty="0" smtClean="0">
                <a:latin typeface="Tempus Sans ITC" pitchFamily="82" charset="0"/>
              </a:rPr>
              <a:t>The river is 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6600CC"/>
                </a:solidFill>
                <a:latin typeface="Tempus Sans ITC" pitchFamily="82" charset="0"/>
              </a:rPr>
              <a:t>as</a:t>
            </a:r>
            <a:r>
              <a:rPr lang="en-US" sz="2800" dirty="0" smtClean="0">
                <a:latin typeface="Tempus Sans ITC" pitchFamily="82" charset="0"/>
              </a:rPr>
              <a:t> peaceful </a:t>
            </a:r>
            <a:r>
              <a:rPr lang="en-US" sz="2800" b="1" dirty="0" smtClean="0">
                <a:solidFill>
                  <a:srgbClr val="6600CC"/>
                </a:solidFill>
                <a:latin typeface="Tempus Sans ITC" pitchFamily="82" charset="0"/>
              </a:rPr>
              <a:t>as</a:t>
            </a:r>
          </a:p>
          <a:p>
            <a:pPr algn="ctr">
              <a:buNone/>
            </a:pPr>
            <a:r>
              <a:rPr lang="en-US" sz="2800" dirty="0" smtClean="0">
                <a:latin typeface="Tempus Sans ITC" pitchFamily="82" charset="0"/>
              </a:rPr>
              <a:t>a sleeping baby.</a:t>
            </a:r>
            <a:endParaRPr lang="en-US" sz="2800" dirty="0">
              <a:latin typeface="Tempus Sans ITC" pitchFamily="82" charset="0"/>
            </a:endParaRPr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752600"/>
            <a:ext cx="3149600" cy="472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100" grpId="0" build="p" autoUpdateAnimBg="0" advAuto="10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753600" y="-78789"/>
            <a:ext cx="1143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Robert Burns too used similes. For example: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“O my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Luve's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like a red, red rose That's newly sprung in June; O my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Luve's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like the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melodie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That's sweetly played in tune.” </a:t>
            </a:r>
          </a:p>
        </p:txBody>
      </p:sp>
      <p:pic>
        <p:nvPicPr>
          <p:cNvPr id="24579" name="Picture 3" descr="http://www.360flowers.net/360flowers_images/robbiebur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u="none" dirty="0" smtClean="0">
                <a:solidFill>
                  <a:schemeClr val="bg1"/>
                </a:solidFill>
                <a:latin typeface="Monotype Corsiva" pitchFamily="66" charset="0"/>
              </a:rPr>
              <a:t>Simile</a:t>
            </a:r>
            <a:endParaRPr lang="en-US" sz="4000" u="none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3200400" y="304800"/>
            <a:ext cx="2971800" cy="13716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Metaphors</a:t>
            </a:r>
          </a:p>
        </p:txBody>
      </p:sp>
      <p:pic>
        <p:nvPicPr>
          <p:cNvPr id="32774" name="Picture 6" descr="BD0521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2279" y="2859110"/>
            <a:ext cx="3494088" cy="2978150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85800" y="1828800"/>
            <a:ext cx="8001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000" b="1" u="none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A </a:t>
            </a:r>
            <a:r>
              <a:rPr lang="en-US" sz="4000" b="1" u="none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comparison NOT </a:t>
            </a:r>
            <a:r>
              <a:rPr lang="en-US" sz="4000" b="1" u="none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using like </a:t>
            </a:r>
            <a:r>
              <a:rPr lang="en-US" sz="4000" b="1" u="none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or </a:t>
            </a:r>
            <a:r>
              <a:rPr lang="en-US" sz="4000" b="1" u="none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itchFamily="82" charset="0"/>
              </a:rPr>
              <a:t>as.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629400" y="3429000"/>
            <a:ext cx="2209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none" dirty="0">
                <a:latin typeface="Arial Black" pitchFamily="34" charset="0"/>
              </a:rPr>
              <a:t>“It is the East, and Juliet </a:t>
            </a:r>
            <a:r>
              <a:rPr lang="en-US" sz="2800" u="none" dirty="0">
                <a:solidFill>
                  <a:srgbClr val="D67F00"/>
                </a:solidFill>
                <a:latin typeface="Arial Black" pitchFamily="34" charset="0"/>
              </a:rPr>
              <a:t>is</a:t>
            </a:r>
            <a:r>
              <a:rPr lang="en-US" sz="2800" u="none" dirty="0">
                <a:latin typeface="Arial Black" pitchFamily="34" charset="0"/>
              </a:rPr>
              <a:t> the </a:t>
            </a:r>
            <a:r>
              <a:rPr lang="en-US" sz="2800" u="none" dirty="0">
                <a:solidFill>
                  <a:srgbClr val="D27D00"/>
                </a:solidFill>
                <a:latin typeface="Arial Black" pitchFamily="34" charset="0"/>
              </a:rPr>
              <a:t>sun</a:t>
            </a:r>
            <a:r>
              <a:rPr lang="en-US" sz="2800" u="none" dirty="0">
                <a:latin typeface="Arial Black" pitchFamily="34" charset="0"/>
              </a:rPr>
              <a:t>!”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457200" y="3581400"/>
            <a:ext cx="2438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i="1" u="none" dirty="0" smtClean="0">
                <a:latin typeface="Arial Black" pitchFamily="34" charset="0"/>
              </a:rPr>
              <a:t>“Oh </a:t>
            </a:r>
            <a:r>
              <a:rPr lang="en-US" sz="2800" b="1" i="1" u="none" dirty="0">
                <a:solidFill>
                  <a:srgbClr val="B46B00"/>
                </a:solidFill>
                <a:latin typeface="Arial Black" pitchFamily="34" charset="0"/>
              </a:rPr>
              <a:t>bright </a:t>
            </a:r>
            <a:r>
              <a:rPr lang="en-US" sz="2800" b="1" i="1" u="none" dirty="0" smtClean="0">
                <a:solidFill>
                  <a:srgbClr val="B46B00"/>
                </a:solidFill>
                <a:latin typeface="Arial Black" pitchFamily="34" charset="0"/>
              </a:rPr>
              <a:t>angel</a:t>
            </a:r>
            <a:r>
              <a:rPr lang="en-US" sz="2800" b="1" i="1" u="none" dirty="0" smtClean="0">
                <a:latin typeface="Arial Black" pitchFamily="34" charset="0"/>
              </a:rPr>
              <a:t>, </a:t>
            </a:r>
            <a:r>
              <a:rPr lang="en-US" sz="2800" b="1" i="1" u="none" dirty="0">
                <a:latin typeface="Arial Black" pitchFamily="34" charset="0"/>
              </a:rPr>
              <a:t>speak again!”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514600" y="6583362"/>
            <a:ext cx="441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000" u="none" dirty="0"/>
              <a:t>              </a:t>
            </a:r>
            <a:r>
              <a:rPr lang="en-US" sz="1200" u="none" dirty="0"/>
              <a:t>Romeo, “Romeo and Juliet”, William Shakespeare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|3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99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609</Words>
  <Application>Microsoft Office PowerPoint</Application>
  <PresentationFormat>On-screen Show (4:3)</PresentationFormat>
  <Paragraphs>145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  Similes   compare two  things using like  or as.  </vt:lpstr>
      <vt:lpstr>Slide 8</vt:lpstr>
      <vt:lpstr>Slide 9</vt:lpstr>
      <vt:lpstr>Slide 10</vt:lpstr>
      <vt:lpstr>Sonnet: a poem of fourteen lines in iambic pentameter.</vt:lpstr>
      <vt:lpstr>Slide 12</vt:lpstr>
      <vt:lpstr>Mood is</vt:lpstr>
      <vt:lpstr>Tone is</vt:lpstr>
      <vt:lpstr>Sound Devices</vt:lpstr>
      <vt:lpstr>Slide 16</vt:lpstr>
      <vt:lpstr>Alliteration </vt:lpstr>
      <vt:lpstr>Onomatopoeia </vt:lpstr>
      <vt:lpstr>Rhyme</vt:lpstr>
      <vt:lpstr>Rhyme Scheme</vt:lpstr>
      <vt:lpstr>Slide 21</vt:lpstr>
      <vt:lpstr>Slide 22</vt:lpstr>
      <vt:lpstr>Slide 23</vt:lpstr>
      <vt:lpstr>Slide 24</vt:lpstr>
      <vt:lpstr>Slide 25</vt:lpstr>
    </vt:vector>
  </TitlesOfParts>
  <Company>Kent School District 415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KSD</dc:creator>
  <cp:lastModifiedBy>Lorette Mann-Dale</cp:lastModifiedBy>
  <cp:revision>153</cp:revision>
  <dcterms:created xsi:type="dcterms:W3CDTF">2004-05-16T22:37:23Z</dcterms:created>
  <dcterms:modified xsi:type="dcterms:W3CDTF">2012-10-17T13:57:02Z</dcterms:modified>
</cp:coreProperties>
</file>